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5.xml" ContentType="application/vnd.openxmlformats-officedocument.drawingml.chart+xml"/>
  <Override PartName="/ppt/charts/chart7.xml" ContentType="application/vnd.openxmlformats-officedocument.drawingml.char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15.xml" ContentType="application/vnd.openxmlformats-officedocument.drawingml.chart+xml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 algn="l" fontAlgn="base" marL="0" marR="0" indent="0" lvl="0">
              <a:defRPr/>
            </a:pPr>
            <a:r>
              <a:rPr lang="en-US" dirty="0" b="false" i="true" strike="noStrike" sz="180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Chart with Outline on Axis</a:t>
            </a:r>
            <a:endParaRPr lang="en-US" dirty="0"/>
          </a:p>
        </c:rich>
      </c:tx>
      <c:layout>
        <c:manualLayout>
          <c:xMode val="edge"/>
          <c:yMode val="edge"/>
          <c:x val="0.01000000000000000020816681711721685132943093776702880859375"/>
          <c:y val="0.01000000000000000020816681711721685132943093776702880859375"/>
        </c:manualLayout>
      </c:layout>
      <c:overlay val="0"/>
    </c:title>
    <c:autoTitleDeleted val="0"/>
    <c:view3D>
      <c:rotX val="30"/>
      <c:hPercent val="100"/>
      <c:rotY val="0"/>
      <c:depthPercent val="100"/>
      <c:rAngAx val="1"/>
      <c:perspective val="30"/>
    </c:view3D>
    <c:plotArea>
      <c:layout>
        <c:manualLayout>
          <c:xMode val="edge"/>
          <c:yMode val="edge"/>
        </c:manualLayout>
      </c:layout>
      <c:lineChart>
        <c:grouping val="standard"/>
        <c:ser>
          <c:idx val="0"/>
          <c:order val="0"/>
          <c:tx>
            <c:v>Downloads</c:v>
          </c:tx>
          <c:spPr>
            <a:noFill/>
          </c:spPr>
          <c:marker>
            <c:symbol val="none"/>
            <c:spPr>
              <a:noFill/>
              <a:ln w="12700" cap="flat" cmpd="sng" algn="ctr">
                <a:solidFill>
                  <a:srgbClr val="000000">
                    <a:alpha val="100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</c:spPr>
          </c:marker>
          <c:dLbls>
            <c:txPr>
              <a:bodyPr/>
              <a:lstStyle/>
              <a:p>
                <a:pPr>
                  <a:defRPr b="false" i="false" strike="noStrike" sz="9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endParaRPr lang="en-US" dirty="0"/>
              </a:p>
            </c:txPr>
            <c:showVal val="1"/>
            <c:showCatName val="0"/>
            <c:showSerName val="1"/>
            <c:showPercent val="0"/>
            <c:showLeaderLines val="1"/>
          </c:dLbls>
          <c:cat>
            <c:strLit>
              <c:ptCount val="14"/>
              <c:pt idx="0">
                <c:v>Monday 01</c:v>
              </c:pt>
              <c:pt idx="1">
                <c:v>Tuesday 02</c:v>
              </c:pt>
              <c:pt idx="2">
                <c:v>Wednesday 03</c:v>
              </c:pt>
              <c:pt idx="3">
                <c:v>Thursday 04</c:v>
              </c:pt>
              <c:pt idx="4">
                <c:v>Friday 05</c:v>
              </c:pt>
              <c:pt idx="5">
                <c:v>Saturday 06</c:v>
              </c:pt>
              <c:pt idx="6">
                <c:v>Sunday 07</c:v>
              </c:pt>
              <c:pt idx="7">
                <c:v>Monday 08</c:v>
              </c:pt>
              <c:pt idx="8">
                <c:v>Tuesday 09</c:v>
              </c:pt>
              <c:pt idx="9">
                <c:v>Wednesday 10</c:v>
              </c:pt>
              <c:pt idx="10">
                <c:v>Thursday 11</c:v>
              </c:pt>
              <c:pt idx="11">
                <c:v>Friday 12</c:v>
              </c:pt>
              <c:pt idx="12">
                <c:v>Saturday 13</c:v>
              </c:pt>
              <c:pt idx="13">
                <c:v>Sunday 14</c:v>
              </c:pt>
            </c:strLit>
          </c:cat>
          <c:val>
            <c:numLit>
              <c:ptCount val="14"/>
              <c:pt idx="0">
                <c:v>12</c:v>
              </c:pt>
              <c:pt idx="1">
                <c:v>15</c:v>
              </c:pt>
              <c:pt idx="2">
                <c:v>13</c:v>
              </c:pt>
              <c:pt idx="3">
                <c:v>17</c:v>
              </c:pt>
              <c:pt idx="4">
                <c:v>14</c:v>
              </c:pt>
              <c:pt idx="5">
                <c:v>9</c:v>
              </c:pt>
              <c:pt idx="6">
                <c:v>7</c:v>
              </c:pt>
              <c:pt idx="7">
                <c:v>8</c:v>
              </c:pt>
              <c:pt idx="8">
                <c:v>8</c:v>
              </c:pt>
              <c:pt idx="9">
                <c:v>15</c:v>
              </c:pt>
              <c:pt idx="10">
                <c:v>16</c:v>
              </c:pt>
              <c:pt idx="11">
                <c:v>14</c:v>
              </c:pt>
              <c:pt idx="12">
                <c:v>14</c:v>
              </c:pt>
              <c:pt idx="13">
                <c:v>13</c:v>
              </c:pt>
            </c:numLit>
          </c:val>
          <c:smooth val="0"/>
        </c:ser>
        <c:marker val="1"/>
        <c:axId val="52743552"/>
        <c:axId val="52749440"/>
      </c:lineChart>
      <c:catAx>
        <c:axId val="52743552"/>
        <c:scaling>
          <c:orientation val="minMax"/>
        </c:scaling>
        <c:delete val="0"/>
        <c:axPos val="b"/>
        <c:title>
          <c:tx>
            <c:rich>
              <a:bodyPr rot="2700000"/>
              <a:lstStyle/>
              <a:p>
                <a:pPr>
                  <a:defRPr b="false" i="false" strike="noStrike" sz="10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r>
                  <a:rPr lang="en-US" dirty="0"/>
                  <a:t>Axis Title</a:t>
                </a:r>
                <a:endParaRPr lang="en-US" dirty="0"/>
              </a:p>
            </c:rich>
          </c:tx>
        </c:title>
        <c:numFmt formatCode="general" sourceLinked="1"/>
        <c:majorTickMark val="none"/>
        <c:minorTickMark val="none"/>
        <c:tickLblPos val="nextTo"/>
        <c:spPr>
          <a:ln w="19050">
            <a:solidFill>
              <a:srgbClr val="012345">
                <a:alpha val="100000"/>
              </a:srgbClr>
            </a:solidFill>
          </a:ln>
        </c:spPr>
        <c:txPr>
          <a:bodyPr/>
          <a:lstStyle/>
          <a:p>
            <a:pPr>
              <a:defRPr b="false" i="false" strike="noStrike" sz="1000" u="none">
                <a:solidFill>
                  <a:srgbClr val="000000">
                    <a:alpha val="100000"/>
                  </a:srgbClr>
                </a:solidFill>
                <a:latin typeface="Calibri"/>
                <a:ea typeface="Calibri"/>
              </a:defRPr>
            </a:pPr>
            <a:endParaRPr lang="en-US" dirty="0"/>
          </a:p>
        </c:txPr>
        <c:crossAx val="52749440"/>
        <c:crosses val="autoZero"/>
        <c:lblAlgn val="ctr"/>
        <c:lblOffset val="100"/>
        <c:tickLblSkip val="3"/>
      </c:catAx>
      <c:valAx>
        <c:axId val="52749440"/>
        <c:scaling>
          <c:orientation val="minMax"/>
        </c:scaling>
        <c:delete val="0"/>
        <c:axPos val="l"/>
        <c:title>
          <c:tx>
            <c:rich>
              <a:bodyPr rot="8100000"/>
              <a:lstStyle/>
              <a:p>
                <a:pPr>
                  <a:defRPr b="false" i="false" strike="noStrike" sz="10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r>
                  <a:rPr lang="en-US" dirty="0"/>
                  <a:t>Axis Title</a:t>
                </a:r>
                <a:endParaRPr lang="en-US" dirty="0"/>
              </a:p>
            </c:rich>
          </c:tx>
        </c:title>
        <c:numFmt formatCode="general" sourceLinked="1"/>
        <c:majorTickMark val="none"/>
        <c:minorTickMark val="none"/>
        <c:tickLblPos val="nextTo"/>
        <c:spPr>
          <a:ln w="47625">
            <a:solidFill>
              <a:srgbClr val="ABCDEF">
                <a:alpha val="100000"/>
              </a:srgbClr>
            </a:solidFill>
          </a:ln>
        </c:spPr>
        <c:txPr>
          <a:bodyPr/>
          <a:lstStyle/>
          <a:p>
            <a:pPr>
              <a:defRPr b="false" i="false" strike="noStrike" sz="1000" u="none">
                <a:solidFill>
                  <a:srgbClr val="000000">
                    <a:alpha val="100000"/>
                  </a:srgbClr>
                </a:solidFill>
                <a:latin typeface="Calibri"/>
                <a:ea typeface="Calibri"/>
              </a:defRPr>
            </a:pPr>
            <a:endParaRPr lang="en-US" dirty="0"/>
          </a:p>
        </c:txPr>
        <c:crossAx val="52743552"/>
        <c:crosses val="autoZero"/>
        <c:crossBetween val="between"/>
        <c:majorUnit val="5"/>
      </c:valAx>
    </c:plotArea>
    <c:legend>
      <c:legendPos val="r"/>
      <c:layout>
        <c:manualLayout>
          <c:xMode val="edge"/>
          <c:yMode val="edge"/>
        </c:manualLayout>
      </c:layout>
      <c:overlay val="0"/>
      <c:spPr>
        <a:noFill/>
        <a:ln w="12700" cap="flat" cmpd="sng" algn="ctr">
          <a:solidFill>
            <a:srgbClr val="000000">
              <a:alpha val="100000"/>
            </a:srgbClr>
          </a:solidFill>
          <a:prstDash val="solid"/>
          <a:round/>
          <a:headEnd type="none" w="med" len="med"/>
          <a:tailEnd type="none" w="med" len="med"/>
        </a:ln>
      </c:spPr>
      <c:txPr>
        <a:bodyPr/>
        <a:lstStyle/>
        <a:p>
          <a:pPr algn="l" fontAlgn="base" marL="0" marR="0" indent="0" lvl="0">
            <a:defRPr b="false" i="true" strike="noStrike" sz="1000" u="none">
              <a:solidFill>
                <a:srgbClr val="000000">
                  <a:alpha val="100000"/>
                </a:srgbClr>
              </a:solidFill>
              <a:latin typeface="Calibri"/>
            </a:defRPr>
          </a:pPr>
          <a:endParaRPr lang="en-US" dirty="0"/>
        </a:p>
      </c:txPr>
    </c:legend>
    <c:plotVisOnly val="1"/>
    <c:dispBlanksAs val="zero"/>
  </c:chart>
  <c:spPr>
    <a:solidFill>
      <a:srgbClr val="E06B20">
        <a:alpha val="100000"/>
      </a:srgbClr>
    </a:solidFill>
    <a:ln w="12700" cap="flat" cmpd="sng" algn="ctr">
      <a:solidFill>
        <a:srgbClr val="000000">
          <a:alpha val="100000"/>
        </a:srgbClr>
      </a:solidFill>
      <a:prstDash val="solid"/>
      <a:round/>
      <a:headEnd type="none" w="med" len="med"/>
      <a:tailEnd type="none" w="med" len="med"/>
    </a:ln>
    <a:effectLst>
      <a:outerShdw blurRad="57150" dist="95250" dir="2700000" algn="br" rotWithShape="0">
        <a:srgbClr val="000000">
          <a:alpha val="50000"/>
        </a:srgbClr>
      </a:outerShdw>
    </a:effectLst>
  </c:spPr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 algn="l" fontAlgn="base" marL="0" marR="0" indent="0" lvl="0">
              <a:defRPr/>
            </a:pPr>
            <a:r>
              <a:rPr lang="en-US" dirty="0" b="false" i="true" strike="noStrike" sz="180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PHPPresentation Daily Downloads</a:t>
            </a:r>
            <a:endParaRPr lang="en-US" dirty="0"/>
          </a:p>
        </c:rich>
      </c:tx>
      <c:layout>
        <c:manualLayout>
          <c:xMode val="edge"/>
          <c:yMode val="edge"/>
          <c:x val="0.01000000000000000020816681711721685132943093776702880859375"/>
          <c:y val="0.01000000000000000020816681711721685132943093776702880859375"/>
        </c:manualLayout>
      </c:layout>
      <c:overlay val="0"/>
    </c:title>
    <c:autoTitleDeleted val="0"/>
    <c:view3D>
      <c:rotX val="30"/>
      <c:hPercent val="100"/>
      <c:rotY val="0"/>
      <c:depthPercent val="100"/>
      <c:rAngAx val="1"/>
      <c:perspective val="30"/>
    </c:view3D>
    <c:plotArea>
      <c:layout>
        <c:manualLayout>
          <c:xMode val="edge"/>
          <c:yMode val="edge"/>
        </c:manualLayout>
      </c:layout>
      <c:lineChart>
        <c:grouping val="standard"/>
        <c:ser>
          <c:idx val="0"/>
          <c:order val="0"/>
          <c:tx>
            <c:v>Downloads</c:v>
          </c:tx>
          <c:spPr>
            <a:noFill/>
          </c:spPr>
          <c:marker>
            <c:symbol val="none"/>
            <c:spPr>
              <a:noFill/>
              <a:ln w="12700" cap="flat" cmpd="sng" algn="ctr">
                <a:solidFill>
                  <a:srgbClr val="000000">
                    <a:alpha val="100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</c:spPr>
          </c:marker>
          <c:dLbls>
            <c:txPr>
              <a:bodyPr/>
              <a:lstStyle/>
              <a:p>
                <a:pPr>
                  <a:defRPr b="false" i="false" strike="noStrike" sz="9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endParaRPr lang="en-US" dirty="0"/>
              </a:p>
            </c:txPr>
            <c:showVal val="1"/>
            <c:showCatName val="0"/>
            <c:showSerName val="1"/>
            <c:showPercent val="0"/>
            <c:showLeaderLines val="1"/>
          </c:dLbls>
          <c:cat>
            <c:strLit>
              <c:ptCount val="15"/>
              <c:pt idx="0">
                <c:v>Monday 01</c:v>
              </c:pt>
              <c:pt idx="1">
                <c:v>Tuesday 02</c:v>
              </c:pt>
              <c:pt idx="2">
                <c:v>Wednesday 03</c:v>
              </c:pt>
              <c:pt idx="3">
                <c:v>Thursday 04</c:v>
              </c:pt>
              <c:pt idx="4">
                <c:v>Friday 05</c:v>
              </c:pt>
              <c:pt idx="5">
                <c:v>Saturday 06</c:v>
              </c:pt>
              <c:pt idx="6">
                <c:v>Sunday 07</c:v>
              </c:pt>
              <c:pt idx="7">
                <c:v>Monday 08</c:v>
              </c:pt>
              <c:pt idx="8">
                <c:v>Tuesday 09</c:v>
              </c:pt>
              <c:pt idx="9">
                <c:v>Wednesday 10</c:v>
              </c:pt>
              <c:pt idx="10">
                <c:v>Thursday 11</c:v>
              </c:pt>
              <c:pt idx="11">
                <c:v>Friday 12</c:v>
              </c:pt>
              <c:pt idx="12">
                <c:v>Saturday 13</c:v>
              </c:pt>
              <c:pt idx="13">
                <c:v>Sunday 14</c:v>
              </c:pt>
              <c:pt idx="14">
                <c:v>Thursday</c:v>
              </c:pt>
            </c:strLit>
          </c:cat>
          <c:val>
            <c:numLit>
              <c:ptCount val="15"/>
              <c:pt idx="0">
                <c:v>12</c:v>
              </c:pt>
              <c:pt idx="1">
                <c:v>15</c:v>
              </c:pt>
              <c:pt idx="2">
                <c:v>13</c:v>
              </c:pt>
              <c:pt idx="3">
                <c:v>17</c:v>
              </c:pt>
              <c:pt idx="4">
                <c:v>14</c:v>
              </c:pt>
              <c:pt idx="5">
                <c:v>9</c:v>
              </c:pt>
              <c:pt idx="6">
                <c:v>7</c:v>
              </c:pt>
              <c:pt idx="7">
                <c:v>8</c:v>
              </c:pt>
              <c:pt idx="8">
                <c:v>8</c:v>
              </c:pt>
              <c:pt idx="9">
                <c:v>15</c:v>
              </c:pt>
              <c:pt idx="10">
                <c:v>16</c:v>
              </c:pt>
              <c:pt idx="11">
                <c:v>14</c:v>
              </c:pt>
              <c:pt idx="12">
                <c:v>14</c:v>
              </c:pt>
              <c:pt idx="13">
                <c:v>13</c:v>
              </c:pt>
              <c:pt idx="14">
                <c:v/>
              </c:pt>
            </c:numLit>
          </c:val>
          <c:smooth val="0"/>
        </c:ser>
        <c:marker val="1"/>
        <c:axId val="52743552"/>
        <c:axId val="52749440"/>
      </c:lineChart>
      <c:catAx>
        <c:axId val="5274355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b="false" i="false" strike="noStrike" sz="10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r>
                  <a:rPr lang="en-US" dirty="0"/>
                  <a:t>Axis Title</a:t>
                </a:r>
                <a:endParaRPr lang="en-US" dirty="0"/>
              </a:p>
            </c:rich>
          </c:tx>
        </c:title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b="false" i="false" strike="noStrike" sz="1000" u="none">
                <a:solidFill>
                  <a:srgbClr val="000000">
                    <a:alpha val="100000"/>
                  </a:srgbClr>
                </a:solidFill>
                <a:latin typeface="Calibri"/>
                <a:ea typeface="Calibri"/>
              </a:defRPr>
            </a:pPr>
            <a:endParaRPr lang="en-US" dirty="0"/>
          </a:p>
        </c:txPr>
        <c:crossAx val="52749440"/>
        <c:crosses val="autoZero"/>
        <c:lblAlgn val="ctr"/>
        <c:lblOffset val="100"/>
        <c:tickLblSkip val="3"/>
      </c:catAx>
      <c:valAx>
        <c:axId val="52749440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b="false" i="false" strike="noStrike" sz="10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r>
                  <a:rPr lang="en-US" dirty="0"/>
                  <a:t>Axis Title</a:t>
                </a:r>
                <a:endParaRPr lang="en-US" dirty="0"/>
              </a:p>
            </c:rich>
          </c:tx>
        </c:title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b="false" i="false" strike="noStrike" sz="1000" u="none">
                <a:solidFill>
                  <a:srgbClr val="000000">
                    <a:alpha val="100000"/>
                  </a:srgbClr>
                </a:solidFill>
                <a:latin typeface="Calibri"/>
                <a:ea typeface="Calibri"/>
              </a:defRPr>
            </a:pPr>
            <a:endParaRPr lang="en-US" dirty="0"/>
          </a:p>
        </c:txPr>
        <c:crossAx val="52743552"/>
        <c:crosses val="autoZero"/>
        <c:crossBetween val="between"/>
        <c:majorUnit val="5"/>
      </c:valAx>
    </c:plotArea>
    <c:legend>
      <c:legendPos val="r"/>
      <c:layout>
        <c:manualLayout>
          <c:xMode val="edge"/>
          <c:yMode val="edge"/>
        </c:manualLayout>
      </c:layout>
      <c:overlay val="0"/>
      <c:spPr>
        <a:noFill/>
        <a:ln w="12700" cap="flat" cmpd="sng" algn="ctr">
          <a:solidFill>
            <a:srgbClr val="000000">
              <a:alpha val="100000"/>
            </a:srgbClr>
          </a:solidFill>
          <a:prstDash val="solid"/>
          <a:round/>
          <a:headEnd type="none" w="med" len="med"/>
          <a:tailEnd type="none" w="med" len="med"/>
        </a:ln>
      </c:spPr>
      <c:txPr>
        <a:bodyPr/>
        <a:lstStyle/>
        <a:p>
          <a:pPr algn="l" fontAlgn="base" marL="0" marR="0" indent="0" lvl="0">
            <a:defRPr b="false" i="true" strike="noStrike" sz="1000" u="none">
              <a:solidFill>
                <a:srgbClr val="000000">
                  <a:alpha val="100000"/>
                </a:srgbClr>
              </a:solidFill>
              <a:latin typeface="Calibri"/>
            </a:defRPr>
          </a:pPr>
          <a:endParaRPr lang="en-US" dirty="0"/>
        </a:p>
      </c:txPr>
    </c:legend>
    <c:plotVisOnly val="1"/>
    <c:dispBlanksAs val="gap"/>
  </c:chart>
  <c:spPr>
    <a:solidFill>
      <a:srgbClr val="E06B20">
        <a:alpha val="100000"/>
      </a:srgbClr>
    </a:solidFill>
    <a:ln w="12700" cap="flat" cmpd="sng" algn="ctr">
      <a:solidFill>
        <a:srgbClr val="000000">
          <a:alpha val="100000"/>
        </a:srgbClr>
      </a:solidFill>
      <a:prstDash val="solid"/>
      <a:round/>
      <a:headEnd type="none" w="med" len="med"/>
      <a:tailEnd type="none" w="med" len="med"/>
    </a:ln>
    <a:effectLst>
      <a:outerShdw blurRad="57150" dist="95250" dir="2700000" algn="br" rotWithShape="0">
        <a:srgbClr val="000000">
          <a:alpha val="50000"/>
        </a:srgbClr>
      </a:outerShdw>
    </a:effectLst>
  </c:spPr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 algn="l" fontAlgn="base" marL="0" marR="0" indent="0" lvl="0">
              <a:defRPr/>
            </a:pPr>
            <a:r>
              <a:rPr lang="en-US" dirty="0" b="false" i="true" strike="noStrike" sz="180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PHPPresentation Daily Downloads</a:t>
            </a:r>
            <a:endParaRPr lang="en-US" dirty="0"/>
          </a:p>
        </c:rich>
      </c:tx>
      <c:layout>
        <c:manualLayout>
          <c:xMode val="edge"/>
          <c:yMode val="edge"/>
          <c:x val="0.01000000000000000020816681711721685132943093776702880859375"/>
          <c:y val="0.01000000000000000020816681711721685132943093776702880859375"/>
        </c:manualLayout>
      </c:layout>
      <c:overlay val="0"/>
    </c:title>
    <c:autoTitleDeleted val="0"/>
    <c:view3D>
      <c:rotX val="30"/>
      <c:hPercent val="100"/>
      <c:rotY val="0"/>
      <c:depthPercent val="100"/>
      <c:rAngAx val="1"/>
      <c:perspective val="30"/>
    </c:view3D>
    <c:plotArea>
      <c:layout>
        <c:manualLayout>
          <c:xMode val="edge"/>
          <c:yMode val="edge"/>
        </c:manualLayout>
      </c:layout>
      <c:lineChart>
        <c:grouping val="standard"/>
        <c:ser>
          <c:idx val="0"/>
          <c:order val="0"/>
          <c:tx>
            <c:v>Downloads</c:v>
          </c:tx>
          <c:spPr>
            <a:noFill/>
          </c:spPr>
          <c:marker>
            <c:symbol val="none"/>
            <c:spPr>
              <a:noFill/>
              <a:ln w="12700" cap="flat" cmpd="sng" algn="ctr">
                <a:solidFill>
                  <a:srgbClr val="000000">
                    <a:alpha val="100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</c:spPr>
          </c:marker>
          <c:dLbls>
            <c:txPr>
              <a:bodyPr/>
              <a:lstStyle/>
              <a:p>
                <a:pPr>
                  <a:defRPr b="false" i="false" strike="noStrike" sz="9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endParaRPr lang="en-US" dirty="0"/>
              </a:p>
            </c:txPr>
            <c:showVal val="1"/>
            <c:showCatName val="0"/>
            <c:showSerName val="1"/>
            <c:showPercent val="0"/>
            <c:showLeaderLines val="1"/>
          </c:dLbls>
          <c:cat>
            <c:strLit>
              <c:ptCount val="14"/>
              <c:pt idx="0">
                <c:v>Monday 01</c:v>
              </c:pt>
              <c:pt idx="1">
                <c:v>Tuesday 02</c:v>
              </c:pt>
              <c:pt idx="2">
                <c:v>Wednesday 03</c:v>
              </c:pt>
              <c:pt idx="3">
                <c:v>Thursday 04</c:v>
              </c:pt>
              <c:pt idx="4">
                <c:v>Friday 05</c:v>
              </c:pt>
              <c:pt idx="5">
                <c:v>Saturday 06</c:v>
              </c:pt>
              <c:pt idx="6">
                <c:v>Sunday 07</c:v>
              </c:pt>
              <c:pt idx="7">
                <c:v>Monday 08</c:v>
              </c:pt>
              <c:pt idx="8">
                <c:v>Tuesday 09</c:v>
              </c:pt>
              <c:pt idx="9">
                <c:v>Wednesday 10</c:v>
              </c:pt>
              <c:pt idx="10">
                <c:v>Thursday 11</c:v>
              </c:pt>
              <c:pt idx="11">
                <c:v>Friday 12</c:v>
              </c:pt>
              <c:pt idx="12">
                <c:v>Saturday 13</c:v>
              </c:pt>
              <c:pt idx="13">
                <c:v>Sunday 14</c:v>
              </c:pt>
            </c:strLit>
          </c:cat>
          <c:val>
            <c:numLit>
              <c:ptCount val="14"/>
              <c:pt idx="0">
                <c:v>12</c:v>
              </c:pt>
              <c:pt idx="1">
                <c:v>15</c:v>
              </c:pt>
              <c:pt idx="2">
                <c:v>13</c:v>
              </c:pt>
              <c:pt idx="3">
                <c:v>17</c:v>
              </c:pt>
              <c:pt idx="4">
                <c:v>14</c:v>
              </c:pt>
              <c:pt idx="5">
                <c:v>9</c:v>
              </c:pt>
              <c:pt idx="6">
                <c:v>7</c:v>
              </c:pt>
              <c:pt idx="7">
                <c:v>8</c:v>
              </c:pt>
              <c:pt idx="8">
                <c:v>8</c:v>
              </c:pt>
              <c:pt idx="9">
                <c:v>15</c:v>
              </c:pt>
              <c:pt idx="10">
                <c:v>16</c:v>
              </c:pt>
              <c:pt idx="11">
                <c:v>14</c:v>
              </c:pt>
              <c:pt idx="12">
                <c:v>14</c:v>
              </c:pt>
              <c:pt idx="13">
                <c:v>13</c:v>
              </c:pt>
            </c:numLit>
          </c:val>
          <c:smooth val="0"/>
        </c:ser>
        <c:marker val="1"/>
        <c:axId val="52743552"/>
        <c:axId val="52749440"/>
      </c:lineChart>
      <c:catAx>
        <c:axId val="5274355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b="false" i="false" strike="noStrike" sz="10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r>
                  <a:rPr lang="en-US" dirty="0"/>
                  <a:t>Axis Title</a:t>
                </a:r>
                <a:endParaRPr lang="en-US" dirty="0"/>
              </a:p>
            </c:rich>
          </c:tx>
        </c:title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b="false" i="false" strike="noStrike" sz="1000" u="none">
                <a:solidFill>
                  <a:srgbClr val="000000">
                    <a:alpha val="100000"/>
                  </a:srgbClr>
                </a:solidFill>
                <a:latin typeface="Calibri"/>
                <a:ea typeface="Calibri"/>
              </a:defRPr>
            </a:pPr>
            <a:endParaRPr lang="en-US" dirty="0"/>
          </a:p>
        </c:txPr>
        <c:crossAx val="52749440"/>
        <c:crosses val="autoZero"/>
        <c:lblAlgn val="ctr"/>
        <c:lblOffset val="100"/>
        <c:tickLblSkip val="3"/>
      </c:catAx>
      <c:valAx>
        <c:axId val="52749440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b="false" i="false" strike="noStrike" sz="10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r>
                  <a:rPr lang="en-US" dirty="0"/>
                  <a:t>Axis Title</a:t>
                </a:r>
                <a:endParaRPr lang="en-US" dirty="0"/>
              </a:p>
            </c:rich>
          </c:tx>
        </c:title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b="false" i="false" strike="noStrike" sz="1000" u="none">
                <a:solidFill>
                  <a:srgbClr val="000000">
                    <a:alpha val="100000"/>
                  </a:srgbClr>
                </a:solidFill>
                <a:latin typeface="Calibri"/>
                <a:ea typeface="Calibri"/>
              </a:defRPr>
            </a:pPr>
            <a:endParaRPr lang="en-US" dirty="0"/>
          </a:p>
        </c:txPr>
        <c:crossAx val="52743552"/>
        <c:crosses val="autoZero"/>
        <c:crossBetween val="between"/>
        <c:majorUnit val="5"/>
      </c:valAx>
    </c:plotArea>
    <c:legend>
      <c:legendPos val="r"/>
      <c:layout>
        <c:manualLayout>
          <c:xMode val="edge"/>
          <c:yMode val="edge"/>
        </c:manualLayout>
      </c:layout>
      <c:overlay val="0"/>
      <c:spPr>
        <a:noFill/>
        <a:ln w="12700" cap="flat" cmpd="sng" algn="ctr">
          <a:solidFill>
            <a:srgbClr val="000000">
              <a:alpha val="100000"/>
            </a:srgbClr>
          </a:solidFill>
          <a:prstDash val="solid"/>
          <a:round/>
          <a:headEnd type="none" w="med" len="med"/>
          <a:tailEnd type="none" w="med" len="med"/>
        </a:ln>
      </c:spPr>
      <c:txPr>
        <a:bodyPr/>
        <a:lstStyle/>
        <a:p>
          <a:pPr algn="l" fontAlgn="base" marL="0" marR="0" indent="0" lvl="0">
            <a:defRPr b="false" i="true" strike="noStrike" sz="1000" u="none">
              <a:solidFill>
                <a:srgbClr val="000000">
                  <a:alpha val="100000"/>
                </a:srgbClr>
              </a:solidFill>
              <a:latin typeface="Calibri"/>
            </a:defRPr>
          </a:pPr>
          <a:endParaRPr lang="en-US" dirty="0"/>
        </a:p>
      </c:txPr>
    </c:legend>
    <c:plotVisOnly val="1"/>
    <c:dispBlanksAs val="zero"/>
  </c:chart>
  <c:spPr>
    <a:solidFill>
      <a:srgbClr val="E06B20">
        <a:alpha val="100000"/>
      </a:srgbClr>
    </a:solidFill>
    <a:ln w="12700" cap="flat" cmpd="sng" algn="ctr">
      <a:solidFill>
        <a:srgbClr val="000000">
          <a:alpha val="100000"/>
        </a:srgbClr>
      </a:solidFill>
      <a:prstDash val="solid"/>
      <a:round/>
      <a:headEnd type="none" w="med" len="med"/>
      <a:tailEnd type="none" w="med" len="med"/>
    </a:ln>
    <a:effectLst>
      <a:outerShdw blurRad="57150" dist="95250" dir="2700000" algn="br" rotWithShape="0">
        <a:srgbClr val="000000">
          <a:alpha val="50000"/>
        </a:srgbClr>
      </a:outerShdw>
    </a:effectLst>
  </c:spPr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 algn="l" fontAlgn="base" marL="0" marR="0" indent="0" lvl="0">
              <a:defRPr/>
            </a:pPr>
            <a:r>
              <a:rPr lang="en-US" dirty="0" b="false" i="true" strike="noStrike" sz="180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PHPPresentation Weekly Downloads</a:t>
            </a:r>
            <a:endParaRPr lang="en-US" dirty="0"/>
          </a:p>
        </c:rich>
      </c:tx>
      <c:layout>
        <c:manualLayout>
          <c:xMode val="edge"/>
          <c:yMode val="edge"/>
          <c:x val="0.01000000000000000020816681711721685132943093776702880859375"/>
          <c:y val="0.01000000000000000020816681711721685132943093776702880859375"/>
        </c:manualLayout>
      </c:layout>
      <c:overlay val="0"/>
    </c:title>
    <c:autoTitleDeleted val="0"/>
    <c:view3D>
      <c:rotX val="30"/>
      <c:hPercent val="100"/>
      <c:rotY val="0"/>
      <c:depthPercent val="100"/>
      <c:rAngAx val="1"/>
      <c:perspective val="30"/>
    </c:view3D>
    <c:plotArea>
      <c:layout>
        <c:manualLayout>
          <c:xMode val="edge"/>
          <c:yMode val="edge"/>
        </c:manualLayout>
      </c:layout>
      <c:lineChart>
        <c:grouping val="standard"/>
        <c:ser>
          <c:idx val="0"/>
          <c:order val="0"/>
          <c:tx>
            <c:v>Downloads</c:v>
          </c:tx>
          <c:spPr>
            <a:noFill/>
            <a:ln w="19050">
              <a:solidFill>
                <a:srgbClr val="FFFF00">
                  <a:alpha val="100000"/>
                </a:srgbClr>
              </a:solidFill>
            </a:ln>
          </c:spPr>
          <c:marker>
            <c:symbol val="diamond"/>
            <c:size val="7"/>
            <c:spPr>
              <a:noFill/>
              <a:ln w="12700" cap="flat" cmpd="sng" algn="ctr">
                <a:solidFill>
                  <a:srgbClr val="000000">
                    <a:alpha val="100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</c:spPr>
          </c:marker>
          <c:dLbls>
            <c:txPr>
              <a:bodyPr/>
              <a:lstStyle/>
              <a:p>
                <a:pPr>
                  <a:defRPr b="false" i="false" strike="noStrike" sz="9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endParaRPr lang="en-US" dirty="0"/>
              </a:p>
            </c:txPr>
            <c:showVal val="1"/>
            <c:showCatName val="0"/>
            <c:showSerName val="1"/>
            <c:showPercent val="0"/>
            <c:showLeaderLines val="1"/>
          </c:dLbls>
          <c:cat>
            <c:strLit>
              <c:ptCount val="14"/>
              <c:pt idx="0">
                <c:v>Monday 01</c:v>
              </c:pt>
              <c:pt idx="1">
                <c:v>Tuesday 02</c:v>
              </c:pt>
              <c:pt idx="2">
                <c:v>Wednesday 03</c:v>
              </c:pt>
              <c:pt idx="3">
                <c:v>Thursday 04</c:v>
              </c:pt>
              <c:pt idx="4">
                <c:v>Friday 05</c:v>
              </c:pt>
              <c:pt idx="5">
                <c:v>Saturday 06</c:v>
              </c:pt>
              <c:pt idx="6">
                <c:v>Sunday 07</c:v>
              </c:pt>
              <c:pt idx="7">
                <c:v>Monday 08</c:v>
              </c:pt>
              <c:pt idx="8">
                <c:v>Tuesday 09</c:v>
              </c:pt>
              <c:pt idx="9">
                <c:v>Wednesday 10</c:v>
              </c:pt>
              <c:pt idx="10">
                <c:v>Thursday 11</c:v>
              </c:pt>
              <c:pt idx="11">
                <c:v>Friday 12</c:v>
              </c:pt>
              <c:pt idx="12">
                <c:v>Saturday 13</c:v>
              </c:pt>
              <c:pt idx="13">
                <c:v>Sunday 14</c:v>
              </c:pt>
            </c:strLit>
          </c:cat>
          <c:val>
            <c:numLit>
              <c:ptCount val="14"/>
              <c:pt idx="0">
                <c:v>12</c:v>
              </c:pt>
              <c:pt idx="1">
                <c:v>15</c:v>
              </c:pt>
              <c:pt idx="2">
                <c:v>13</c:v>
              </c:pt>
              <c:pt idx="3">
                <c:v>17</c:v>
              </c:pt>
              <c:pt idx="4">
                <c:v>14</c:v>
              </c:pt>
              <c:pt idx="5">
                <c:v>9</c:v>
              </c:pt>
              <c:pt idx="6">
                <c:v>7</c:v>
              </c:pt>
              <c:pt idx="7">
                <c:v>8</c:v>
              </c:pt>
              <c:pt idx="8">
                <c:v>8</c:v>
              </c:pt>
              <c:pt idx="9">
                <c:v>15</c:v>
              </c:pt>
              <c:pt idx="10">
                <c:v>16</c:v>
              </c:pt>
              <c:pt idx="11">
                <c:v>14</c:v>
              </c:pt>
              <c:pt idx="12">
                <c:v>14</c:v>
              </c:pt>
              <c:pt idx="13">
                <c:v>13</c:v>
              </c:pt>
            </c:numLit>
          </c:val>
          <c:smooth val="0"/>
        </c:ser>
        <c:marker val="1"/>
        <c:axId val="52743552"/>
        <c:axId val="52749440"/>
      </c:lineChart>
      <c:catAx>
        <c:axId val="5274355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b="false" i="false" strike="noStrike" sz="10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r>
                  <a:rPr lang="en-US" dirty="0"/>
                  <a:t>Axis Title</a:t>
                </a:r>
                <a:endParaRPr lang="en-US" dirty="0"/>
              </a:p>
            </c:rich>
          </c:tx>
        </c:title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b="false" i="false" strike="noStrike" sz="1000" u="none">
                <a:solidFill>
                  <a:srgbClr val="000000">
                    <a:alpha val="100000"/>
                  </a:srgbClr>
                </a:solidFill>
                <a:latin typeface="Calibri"/>
                <a:ea typeface="Calibri"/>
              </a:defRPr>
            </a:pPr>
            <a:endParaRPr lang="en-US" dirty="0"/>
          </a:p>
        </c:txPr>
        <c:crossAx val="52749440"/>
        <c:crosses val="autoZero"/>
        <c:lblAlgn val="ctr"/>
        <c:lblOffset val="100"/>
        <c:tickLblSkip val="3"/>
      </c:catAx>
      <c:valAx>
        <c:axId val="52749440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b="false" i="false" strike="noStrike" sz="10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r>
                  <a:rPr lang="en-US" dirty="0"/>
                  <a:t>Axis Title</a:t>
                </a:r>
                <a:endParaRPr lang="en-US" dirty="0"/>
              </a:p>
            </c:rich>
          </c:tx>
        </c:title>
        <c:numFmt formatCode="#,##0" sourceLinked="1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b="false" i="false" strike="noStrike" sz="1000" u="none">
                <a:solidFill>
                  <a:srgbClr val="000000">
                    <a:alpha val="100000"/>
                  </a:srgbClr>
                </a:solidFill>
                <a:latin typeface="Calibri"/>
                <a:ea typeface="Calibri"/>
              </a:defRPr>
            </a:pPr>
            <a:endParaRPr lang="en-US" dirty="0"/>
          </a:p>
        </c:txPr>
        <c:crossAx val="52743552"/>
        <c:crosses val="autoZero"/>
        <c:crossBetween val="between"/>
        <c:majorUnit val="5"/>
      </c:valAx>
    </c:plotArea>
    <c:plotVisOnly val="1"/>
    <c:dispBlanksAs val="zero"/>
  </c:chart>
  <c:spPr>
    <a:solidFill>
      <a:srgbClr val="E06B20">
        <a:alpha val="100000"/>
      </a:srgbClr>
    </a:solidFill>
    <a:ln w="12700" cap="flat" cmpd="sng" algn="ctr">
      <a:solidFill>
        <a:srgbClr val="000000">
          <a:alpha val="100000"/>
        </a:srgbClr>
      </a:solidFill>
      <a:prstDash val="solid"/>
      <a:round/>
      <a:headEnd type="none" w="med" len="med"/>
      <a:tailEnd type="none" w="med" len="med"/>
    </a:ln>
    <a:effectLst>
      <a:outerShdw blurRad="57150" dist="95250" dir="2700000" algn="br" rotWithShape="0">
        <a:srgbClr val="000000">
          <a:alpha val="50000"/>
        </a:srgbClr>
      </a:outerShdw>
    </a:effectLst>
  </c:spPr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 algn="l" fontAlgn="base" marL="0" marR="0" indent="0" lvl="0">
              <a:defRPr/>
            </a:pPr>
            <a:r>
              <a:rPr lang="en-US" dirty="0" b="false" i="true" strike="noStrike" sz="180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PHPPresentation Weekly Downloads</a:t>
            </a:r>
            <a:endParaRPr lang="en-US" dirty="0"/>
          </a:p>
        </c:rich>
      </c:tx>
      <c:layout>
        <c:manualLayout>
          <c:xMode val="edge"/>
          <c:yMode val="edge"/>
          <c:x val="0.01000000000000000020816681711721685132943093776702880859375"/>
          <c:y val="0.01000000000000000020816681711721685132943093776702880859375"/>
        </c:manualLayout>
      </c:layout>
      <c:overlay val="0"/>
    </c:title>
    <c:autoTitleDeleted val="0"/>
    <c:view3D>
      <c:rotX val="30"/>
      <c:hPercent val="100"/>
      <c:rotY val="0"/>
      <c:depthPercent val="100"/>
      <c:rAngAx val="1"/>
      <c:perspective val="30"/>
    </c:view3D>
    <c:plotArea>
      <c:layout>
        <c:manualLayout>
          <c:xMode val="edge"/>
          <c:yMode val="edge"/>
        </c:manualLayout>
      </c:layout>
      <c:lineChart>
        <c:grouping val="standard"/>
        <c:ser>
          <c:idx val="0"/>
          <c:order val="0"/>
          <c:tx>
            <c:v>Downloads</c:v>
          </c:tx>
          <c:spPr>
            <a:noFill/>
          </c:spPr>
          <c:marker>
            <c:symbol val="triangle"/>
            <c:size val="10"/>
            <c:spPr>
              <a:noFill/>
              <a:ln w="12700" cap="flat" cmpd="sng" algn="ctr">
                <a:solidFill>
                  <a:srgbClr val="000000">
                    <a:alpha val="100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</c:spPr>
          </c:marker>
          <c:dLbls>
            <c:txPr>
              <a:bodyPr/>
              <a:lstStyle/>
              <a:p>
                <a:pPr>
                  <a:defRPr b="false" i="false" strike="noStrike" sz="25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endParaRPr lang="en-US" dirty="0"/>
              </a:p>
            </c:txPr>
            <c:showVal val="1"/>
            <c:showCatName val="0"/>
            <c:showSerName val="1"/>
            <c:showPercent val="0"/>
            <c:showLeaderLines val="1"/>
          </c:dLbls>
          <c:cat>
            <c:strLit>
              <c:ptCount val="14"/>
              <c:pt idx="0">
                <c:v>Monday 01</c:v>
              </c:pt>
              <c:pt idx="1">
                <c:v>Tuesday 02</c:v>
              </c:pt>
              <c:pt idx="2">
                <c:v>Wednesday 03</c:v>
              </c:pt>
              <c:pt idx="3">
                <c:v>Thursday 04</c:v>
              </c:pt>
              <c:pt idx="4">
                <c:v>Friday 05</c:v>
              </c:pt>
              <c:pt idx="5">
                <c:v>Saturday 06</c:v>
              </c:pt>
              <c:pt idx="6">
                <c:v>Sunday 07</c:v>
              </c:pt>
              <c:pt idx="7">
                <c:v>Monday 08</c:v>
              </c:pt>
              <c:pt idx="8">
                <c:v>Tuesday 09</c:v>
              </c:pt>
              <c:pt idx="9">
                <c:v>Wednesday 10</c:v>
              </c:pt>
              <c:pt idx="10">
                <c:v>Thursday 11</c:v>
              </c:pt>
              <c:pt idx="11">
                <c:v>Friday 12</c:v>
              </c:pt>
              <c:pt idx="12">
                <c:v>Saturday 13</c:v>
              </c:pt>
              <c:pt idx="13">
                <c:v>Sunday 14</c:v>
              </c:pt>
            </c:strLit>
          </c:cat>
          <c:val>
            <c:numLit>
              <c:ptCount val="14"/>
              <c:pt idx="0">
                <c:v>12</c:v>
              </c:pt>
              <c:pt idx="1">
                <c:v>15</c:v>
              </c:pt>
              <c:pt idx="2">
                <c:v>13</c:v>
              </c:pt>
              <c:pt idx="3">
                <c:v>17</c:v>
              </c:pt>
              <c:pt idx="4">
                <c:v>14</c:v>
              </c:pt>
              <c:pt idx="5">
                <c:v>9</c:v>
              </c:pt>
              <c:pt idx="6">
                <c:v>7</c:v>
              </c:pt>
              <c:pt idx="7">
                <c:v>8</c:v>
              </c:pt>
              <c:pt idx="8">
                <c:v>8</c:v>
              </c:pt>
              <c:pt idx="9">
                <c:v>15</c:v>
              </c:pt>
              <c:pt idx="10">
                <c:v>16</c:v>
              </c:pt>
              <c:pt idx="11">
                <c:v>14</c:v>
              </c:pt>
              <c:pt idx="12">
                <c:v>14</c:v>
              </c:pt>
              <c:pt idx="13">
                <c:v>13</c:v>
              </c:pt>
            </c:numLit>
          </c:val>
          <c:smooth val="0"/>
        </c:ser>
        <c:marker val="1"/>
        <c:axId val="52743552"/>
        <c:axId val="52749440"/>
      </c:lineChart>
      <c:catAx>
        <c:axId val="5274355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b="false" i="false" strike="noStrike" sz="10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r>
                  <a:rPr lang="en-US" dirty="0"/>
                  <a:t>Axis Title</a:t>
                </a:r>
                <a:endParaRPr lang="en-US" dirty="0"/>
              </a:p>
            </c:rich>
          </c:tx>
        </c:title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b="false" i="false" strike="noStrike" sz="1000" u="none">
                <a:solidFill>
                  <a:srgbClr val="000000">
                    <a:alpha val="100000"/>
                  </a:srgbClr>
                </a:solidFill>
                <a:latin typeface="Calibri"/>
                <a:ea typeface="Calibri"/>
              </a:defRPr>
            </a:pPr>
            <a:endParaRPr lang="en-US" dirty="0"/>
          </a:p>
        </c:txPr>
        <c:crossAx val="52749440"/>
        <c:crosses val="autoZero"/>
        <c:lblAlgn val="ctr"/>
        <c:lblOffset val="100"/>
        <c:tickLblSkip val="3"/>
      </c:catAx>
      <c:valAx>
        <c:axId val="52749440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b="false" i="false" strike="noStrike" sz="10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r>
                  <a:rPr lang="en-US" dirty="0"/>
                  <a:t>Axis Title</a:t>
                </a:r>
                <a:endParaRPr lang="en-US" dirty="0"/>
              </a:p>
            </c:rich>
          </c:tx>
        </c:title>
        <c:numFmt formatCode="#,##0" sourceLinked="1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b="false" i="false" strike="noStrike" sz="1000" u="none">
                <a:solidFill>
                  <a:srgbClr val="000000">
                    <a:alpha val="100000"/>
                  </a:srgbClr>
                </a:solidFill>
                <a:latin typeface="Calibri"/>
                <a:ea typeface="Calibri"/>
              </a:defRPr>
            </a:pPr>
            <a:endParaRPr lang="en-US" dirty="0"/>
          </a:p>
        </c:txPr>
        <c:crossAx val="52743552"/>
        <c:crosses val="autoZero"/>
        <c:crossBetween val="between"/>
        <c:majorUnit val="5"/>
      </c:valAx>
    </c:plotArea>
    <c:plotVisOnly val="1"/>
    <c:dispBlanksAs val="zero"/>
  </c:chart>
  <c:spPr>
    <a:solidFill>
      <a:srgbClr val="E06B20">
        <a:alpha val="100000"/>
      </a:srgbClr>
    </a:solidFill>
    <a:ln w="12700" cap="flat" cmpd="sng" algn="ctr">
      <a:solidFill>
        <a:srgbClr val="000000">
          <a:alpha val="100000"/>
        </a:srgbClr>
      </a:solidFill>
      <a:prstDash val="solid"/>
      <a:round/>
      <a:headEnd type="none" w="med" len="med"/>
      <a:tailEnd type="none" w="med" len="med"/>
    </a:ln>
    <a:effectLst>
      <a:outerShdw blurRad="57150" dist="95250" dir="2700000" algn="br" rotWithShape="0">
        <a:srgbClr val="000000">
          <a:alpha val="50000"/>
        </a:srgbClr>
      </a:outerShdw>
    </a:effectLst>
  </c:spPr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 algn="l" fontAlgn="base" marL="0" marR="0" indent="0" lvl="0">
              <a:defRPr/>
            </a:pPr>
            <a:r>
              <a:rPr lang="en-US" dirty="0" b="false" i="true" strike="noStrike" sz="180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Chart with Gridlines</a:t>
            </a:r>
            <a:endParaRPr lang="en-US" dirty="0"/>
          </a:p>
        </c:rich>
      </c:tx>
      <c:layout>
        <c:manualLayout>
          <c:xMode val="edge"/>
          <c:yMode val="edge"/>
          <c:x val="0.01000000000000000020816681711721685132943093776702880859375"/>
          <c:y val="0.01000000000000000020816681711721685132943093776702880859375"/>
        </c:manualLayout>
      </c:layout>
      <c:overlay val="0"/>
    </c:title>
    <c:autoTitleDeleted val="0"/>
    <c:view3D>
      <c:rotX val="30"/>
      <c:hPercent val="100"/>
      <c:rotY val="0"/>
      <c:depthPercent val="100"/>
      <c:rAngAx val="1"/>
      <c:perspective val="30"/>
    </c:view3D>
    <c:plotArea>
      <c:layout>
        <c:manualLayout>
          <c:xMode val="edge"/>
          <c:yMode val="edge"/>
        </c:manualLayout>
      </c:layout>
      <c:lineChart>
        <c:grouping val="standard"/>
        <c:ser>
          <c:idx val="0"/>
          <c:order val="0"/>
          <c:tx>
            <c:v>Downloads</c:v>
          </c:tx>
          <c:spPr>
            <a:noFill/>
          </c:spPr>
          <c:marker>
            <c:symbol val="none"/>
            <c:spPr>
              <a:noFill/>
              <a:ln w="12700" cap="flat" cmpd="sng" algn="ctr">
                <a:solidFill>
                  <a:srgbClr val="000000">
                    <a:alpha val="100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</c:spPr>
          </c:marker>
          <c:dLbls>
            <c:txPr>
              <a:bodyPr/>
              <a:lstStyle/>
              <a:p>
                <a:pPr>
                  <a:defRPr b="false" i="false" strike="noStrike" sz="9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endParaRPr lang="en-US" dirty="0"/>
              </a:p>
            </c:txPr>
            <c:showVal val="1"/>
            <c:showCatName val="0"/>
            <c:showSerName val="1"/>
            <c:showPercent val="0"/>
            <c:showLeaderLines val="1"/>
          </c:dLbls>
          <c:cat>
            <c:strLit>
              <c:ptCount val="14"/>
              <c:pt idx="0">
                <c:v>Monday 01</c:v>
              </c:pt>
              <c:pt idx="1">
                <c:v>Tuesday 02</c:v>
              </c:pt>
              <c:pt idx="2">
                <c:v>Wednesday 03</c:v>
              </c:pt>
              <c:pt idx="3">
                <c:v>Thursday 04</c:v>
              </c:pt>
              <c:pt idx="4">
                <c:v>Friday 05</c:v>
              </c:pt>
              <c:pt idx="5">
                <c:v>Saturday 06</c:v>
              </c:pt>
              <c:pt idx="6">
                <c:v>Sunday 07</c:v>
              </c:pt>
              <c:pt idx="7">
                <c:v>Monday 08</c:v>
              </c:pt>
              <c:pt idx="8">
                <c:v>Tuesday 09</c:v>
              </c:pt>
              <c:pt idx="9">
                <c:v>Wednesday 10</c:v>
              </c:pt>
              <c:pt idx="10">
                <c:v>Thursday 11</c:v>
              </c:pt>
              <c:pt idx="11">
                <c:v>Friday 12</c:v>
              </c:pt>
              <c:pt idx="12">
                <c:v>Saturday 13</c:v>
              </c:pt>
              <c:pt idx="13">
                <c:v>Sunday 14</c:v>
              </c:pt>
            </c:strLit>
          </c:cat>
          <c:val>
            <c:numLit>
              <c:ptCount val="14"/>
              <c:pt idx="0">
                <c:v>12</c:v>
              </c:pt>
              <c:pt idx="1">
                <c:v>15</c:v>
              </c:pt>
              <c:pt idx="2">
                <c:v>13</c:v>
              </c:pt>
              <c:pt idx="3">
                <c:v>17</c:v>
              </c:pt>
              <c:pt idx="4">
                <c:v>14</c:v>
              </c:pt>
              <c:pt idx="5">
                <c:v>9</c:v>
              </c:pt>
              <c:pt idx="6">
                <c:v>7</c:v>
              </c:pt>
              <c:pt idx="7">
                <c:v>8</c:v>
              </c:pt>
              <c:pt idx="8">
                <c:v>8</c:v>
              </c:pt>
              <c:pt idx="9">
                <c:v>15</c:v>
              </c:pt>
              <c:pt idx="10">
                <c:v>16</c:v>
              </c:pt>
              <c:pt idx="11">
                <c:v>14</c:v>
              </c:pt>
              <c:pt idx="12">
                <c:v>14</c:v>
              </c:pt>
              <c:pt idx="13">
                <c:v>13</c:v>
              </c:pt>
            </c:numLit>
          </c:val>
          <c:smooth val="0"/>
        </c:ser>
        <c:marker val="1"/>
        <c:axId val="52743552"/>
        <c:axId val="52749440"/>
      </c:lineChart>
      <c:catAx>
        <c:axId val="52743552"/>
        <c:scaling>
          <c:orientation val="minMax"/>
        </c:scaling>
        <c:delete val="0"/>
        <c:axPos val="b"/>
        <c:majorGridlines>
          <c:spPr>
            <a:ln w="95250">
              <a:solidFill>
                <a:srgbClr val="0000FF">
                  <a:alpha val="100000"/>
                </a:srgbClr>
              </a:solidFill>
            </a:ln>
          </c:spPr>
        </c:majorGridlines>
        <c:title>
          <c:tx>
            <c:rich>
              <a:bodyPr/>
              <a:lstStyle/>
              <a:p>
                <a:pPr>
                  <a:defRPr b="false" i="false" strike="noStrike" sz="10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r>
                  <a:rPr lang="en-US" dirty="0"/>
                  <a:t>Axis Title</a:t>
                </a:r>
                <a:endParaRPr lang="en-US" dirty="0"/>
              </a:p>
            </c:rich>
          </c:tx>
        </c:title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b="false" i="false" strike="noStrike" sz="1000" u="none">
                <a:solidFill>
                  <a:srgbClr val="000000">
                    <a:alpha val="100000"/>
                  </a:srgbClr>
                </a:solidFill>
                <a:latin typeface="Calibri"/>
                <a:ea typeface="Calibri"/>
              </a:defRPr>
            </a:pPr>
            <a:endParaRPr lang="en-US" dirty="0"/>
          </a:p>
        </c:txPr>
        <c:crossAx val="52749440"/>
        <c:crosses val="autoZero"/>
        <c:lblAlgn val="ctr"/>
        <c:lblOffset val="100"/>
        <c:tickLblSkip val="3"/>
      </c:catAx>
      <c:valAx>
        <c:axId val="52749440"/>
        <c:scaling>
          <c:orientation val="minMax"/>
        </c:scaling>
        <c:delete val="0"/>
        <c:axPos val="l"/>
        <c:minorGridlines>
          <c:spPr>
            <a:ln w="9525">
              <a:solidFill>
                <a:srgbClr val="008000">
                  <a:alpha val="100000"/>
                </a:srgbClr>
              </a:solidFill>
            </a:ln>
          </c:spPr>
        </c:minorGridlines>
        <c:title>
          <c:tx>
            <c:rich>
              <a:bodyPr/>
              <a:lstStyle/>
              <a:p>
                <a:pPr>
                  <a:defRPr b="false" i="false" strike="noStrike" sz="10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r>
                  <a:rPr lang="en-US" dirty="0"/>
                  <a:t>Axis Title</a:t>
                </a:r>
                <a:endParaRPr lang="en-US" dirty="0"/>
              </a:p>
            </c:rich>
          </c:tx>
        </c:title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b="false" i="false" strike="noStrike" sz="1000" u="none">
                <a:solidFill>
                  <a:srgbClr val="000000">
                    <a:alpha val="100000"/>
                  </a:srgbClr>
                </a:solidFill>
                <a:latin typeface="Calibri"/>
                <a:ea typeface="Calibri"/>
              </a:defRPr>
            </a:pPr>
            <a:endParaRPr lang="en-US" dirty="0"/>
          </a:p>
        </c:txPr>
        <c:crossAx val="52743552"/>
        <c:crosses val="autoZero"/>
        <c:crossBetween val="between"/>
        <c:majorUnit val="5"/>
      </c:valAx>
    </c:plotArea>
    <c:legend>
      <c:legendPos val="r"/>
      <c:layout>
        <c:manualLayout>
          <c:xMode val="edge"/>
          <c:yMode val="edge"/>
        </c:manualLayout>
      </c:layout>
      <c:overlay val="0"/>
      <c:spPr>
        <a:noFill/>
        <a:ln w="12700" cap="flat" cmpd="sng" algn="ctr">
          <a:solidFill>
            <a:srgbClr val="000000">
              <a:alpha val="100000"/>
            </a:srgbClr>
          </a:solidFill>
          <a:prstDash val="solid"/>
          <a:round/>
          <a:headEnd type="none" w="med" len="med"/>
          <a:tailEnd type="none" w="med" len="med"/>
        </a:ln>
      </c:spPr>
      <c:txPr>
        <a:bodyPr/>
        <a:lstStyle/>
        <a:p>
          <a:pPr algn="l" fontAlgn="base" marL="0" marR="0" indent="0" lvl="0">
            <a:defRPr b="false" i="true" strike="noStrike" sz="1000" u="none">
              <a:solidFill>
                <a:srgbClr val="000000">
                  <a:alpha val="100000"/>
                </a:srgbClr>
              </a:solidFill>
              <a:latin typeface="Calibri"/>
            </a:defRPr>
          </a:pPr>
          <a:endParaRPr lang="en-US" dirty="0"/>
        </a:p>
      </c:txPr>
    </c:legend>
    <c:plotVisOnly val="1"/>
    <c:dispBlanksAs val="zero"/>
  </c:chart>
  <c:spPr>
    <a:solidFill>
      <a:srgbClr val="E06B20">
        <a:alpha val="100000"/>
      </a:srgbClr>
    </a:solidFill>
    <a:ln w="12700" cap="flat" cmpd="sng" algn="ctr">
      <a:solidFill>
        <a:srgbClr val="000000">
          <a:alpha val="100000"/>
        </a:srgbClr>
      </a:solidFill>
      <a:prstDash val="solid"/>
      <a:round/>
      <a:headEnd type="none" w="med" len="med"/>
      <a:tailEnd type="none" w="med" len="med"/>
    </a:ln>
    <a:effectLst>
      <a:outerShdw blurRad="57150" dist="95250" dir="2700000" algn="br" rotWithShape="0">
        <a:srgbClr val="000000">
          <a:alpha val="50000"/>
        </a:srgbClr>
      </a:outerShdw>
    </a:effectLst>
  </c:spPr>
</c:chartSpace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2116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.0000000000582076609134674072265625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2.gif"/>
  <Relationship Id="rId3" Type="http://schemas.openxmlformats.org/officeDocument/2006/relationships/chart" Target="../charts/chart3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4.gif"/>
  <Relationship Id="rId3" Type="http://schemas.openxmlformats.org/officeDocument/2006/relationships/chart" Target="../charts/chart5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6.gif"/>
  <Relationship Id="rId3" Type="http://schemas.openxmlformats.org/officeDocument/2006/relationships/chart" Target="../charts/chart7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8.gif"/>
  <Relationship Id="rId3" Type="http://schemas.openxmlformats.org/officeDocument/2006/relationships/chart" Target="../charts/chart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10.gif"/>
  <Relationship Id="rId3" Type="http://schemas.openxmlformats.org/officeDocument/2006/relationships/chart" Target="../charts/chart1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12.gif"/>
  <Relationship Id="rId3" Type="http://schemas.openxmlformats.org/officeDocument/2006/relationships/chart" Target="../charts/chart13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14.gif"/>
  <Relationship Id="rId3" Type="http://schemas.openxmlformats.org/officeDocument/2006/relationships/chart" Target="../charts/chart1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810500" cy="6000750"/>
          <a:chOff x="95250" y="95250"/>
          <a:chExt cx="7810500" cy="6000750"/>
        </a:xfrm>
      </p:grpSpPr>
      <p:pic>
        <p:nvPicPr>
          <p:cNvPr id="2" name="PHPPresentation logo" descr="PHPPresentation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graphicFrame>
        <p:nvGraphicFramePr>
          <p:cNvPr id="3" name="PHPPresentation Daily Downloads" descr=""/>
          <p:cNvGraphicFramePr/>
          <p:nvPr/>
        </p:nvGraphicFramePr>
        <p:xfrm>
          <a:off x="1143000" y="762000"/>
          <a:ext cx="6667500" cy="5238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810500" cy="6000750"/>
          <a:chOff x="95250" y="95250"/>
          <a:chExt cx="7810500" cy="6000750"/>
        </a:xfrm>
      </p:grpSpPr>
      <p:pic>
        <p:nvPicPr>
          <p:cNvPr id="2" name="PHPPresentation logo" descr="PHPPresentation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graphicFrame>
        <p:nvGraphicFramePr>
          <p:cNvPr id="3" name="PHPPresentation Weekly Downloads" descr=""/>
          <p:cNvGraphicFramePr/>
          <p:nvPr/>
        </p:nvGraphicFramePr>
        <p:xfrm>
          <a:off x="1143000" y="762000"/>
          <a:ext cx="6667500" cy="5238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810500" cy="6000750"/>
          <a:chOff x="95250" y="95250"/>
          <a:chExt cx="7810500" cy="6000750"/>
        </a:xfrm>
      </p:grpSpPr>
      <p:pic>
        <p:nvPicPr>
          <p:cNvPr id="2" name="PHPPresentation logo" descr="PHPPresentation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graphicFrame>
        <p:nvGraphicFramePr>
          <p:cNvPr id="3" name="PHPPresentation Weekly Downloads" descr=""/>
          <p:cNvGraphicFramePr/>
          <p:nvPr/>
        </p:nvGraphicFramePr>
        <p:xfrm>
          <a:off x="1143000" y="762000"/>
          <a:ext cx="6667500" cy="5238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810500" cy="6000750"/>
          <a:chOff x="95250" y="95250"/>
          <a:chExt cx="7810500" cy="6000750"/>
        </a:xfrm>
      </p:grpSpPr>
      <p:pic>
        <p:nvPicPr>
          <p:cNvPr id="2" name="PHPPresentation logo" descr="PHPPresentation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graphicFrame>
        <p:nvGraphicFramePr>
          <p:cNvPr id="3" name="Shape 3" descr=""/>
          <p:cNvGraphicFramePr/>
          <p:nvPr/>
        </p:nvGraphicFramePr>
        <p:xfrm>
          <a:off x="1143000" y="762000"/>
          <a:ext cx="6667500" cy="5238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810500" cy="6000750"/>
          <a:chOff x="95250" y="95250"/>
          <a:chExt cx="7810500" cy="6000750"/>
        </a:xfrm>
      </p:grpSpPr>
      <p:pic>
        <p:nvPicPr>
          <p:cNvPr id="2" name="PHPPresentation logo" descr="PHPPresentation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graphicFrame>
        <p:nvGraphicFramePr>
          <p:cNvPr id="3" name="Shape 4" descr=""/>
          <p:cNvGraphicFramePr/>
          <p:nvPr/>
        </p:nvGraphicFramePr>
        <p:xfrm>
          <a:off x="1143000" y="762000"/>
          <a:ext cx="6667500" cy="5238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810500" cy="6000750"/>
          <a:chOff x="95250" y="95250"/>
          <a:chExt cx="7810500" cy="6000750"/>
        </a:xfrm>
      </p:grpSpPr>
      <p:pic>
        <p:nvPicPr>
          <p:cNvPr id="2" name="PHPPresentation logo" descr="PHPPresentation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graphicFrame>
        <p:nvGraphicFramePr>
          <p:cNvPr id="3" name="PHPPresentation Daily Downloads" descr=""/>
          <p:cNvGraphicFramePr/>
          <p:nvPr/>
        </p:nvGraphicFramePr>
        <p:xfrm>
          <a:off x="1143000" y="762000"/>
          <a:ext cx="6667500" cy="5238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810500" cy="6000750"/>
          <a:chOff x="95250" y="95250"/>
          <a:chExt cx="7810500" cy="6000750"/>
        </a:xfrm>
      </p:grpSpPr>
      <p:pic>
        <p:nvPicPr>
          <p:cNvPr id="2" name="PHPPresentation logo" descr="PHPPresentation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graphicFrame>
        <p:nvGraphicFramePr>
          <p:cNvPr id="3" name="PHPPresentation Daily Downloads" descr=""/>
          <p:cNvGraphicFramePr/>
          <p:nvPr/>
        </p:nvGraphicFramePr>
        <p:xfrm>
          <a:off x="1143000" y="762000"/>
          <a:ext cx="6667500" cy="5238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PHPOffice</dc:creator>
  <cp:lastModifiedBy>PHPPresentation Team</cp:lastModifiedBy>
  <dcterms:created xsi:type="dcterms:W3CDTF">2025-12-08T12:02:38Z</dcterms:created>
  <dcterms:modified xsi:type="dcterms:W3CDTF">2025-12-08T12:02:38Z</dcterms:modified>
  <dc:title>Sample 07 Title</dc:title>
  <dc:description>Sample 07 Description</dc:description>
  <dc:subject>Sample 07 Subject</dc:subject>
  <cp:keywords>office 2007 openxml libreoffice odt php</cp:keywords>
  <cp:category>Sample Category</cp:category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